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1"/>
  </p:notesMasterIdLst>
  <p:sldIdLst>
    <p:sldId id="346" r:id="rId5"/>
    <p:sldId id="347" r:id="rId6"/>
    <p:sldId id="348" r:id="rId7"/>
    <p:sldId id="349" r:id="rId8"/>
    <p:sldId id="350" r:id="rId9"/>
    <p:sldId id="351" r:id="rId10"/>
    <p:sldId id="352" r:id="rId11"/>
    <p:sldId id="353" r:id="rId12"/>
    <p:sldId id="354" r:id="rId13"/>
    <p:sldId id="355" r:id="rId14"/>
    <p:sldId id="356" r:id="rId15"/>
    <p:sldId id="357" r:id="rId16"/>
    <p:sldId id="358" r:id="rId17"/>
    <p:sldId id="359" r:id="rId18"/>
    <p:sldId id="360" r:id="rId19"/>
    <p:sldId id="361" r:id="rId20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6C18"/>
    <a:srgbClr val="E78D00"/>
    <a:srgbClr val="4866B7"/>
    <a:srgbClr val="703FA0"/>
    <a:srgbClr val="AD2B2A"/>
    <a:srgbClr val="03BAFD"/>
    <a:srgbClr val="41B65D"/>
    <a:srgbClr val="9E814A"/>
    <a:srgbClr val="4867B7"/>
    <a:srgbClr val="2D46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67ECA8-E662-4F37-9F31-4BAB1D4F89CF}" v="69" dt="2026-08-04T13:49:45.618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 autoAdjust="0"/>
    <p:restoredTop sz="96233" autoAdjust="0"/>
  </p:normalViewPr>
  <p:slideViewPr>
    <p:cSldViewPr snapToGrid="0">
      <p:cViewPr varScale="1">
        <p:scale>
          <a:sx n="25" d="100"/>
          <a:sy n="25" d="100"/>
        </p:scale>
        <p:origin x="1138" y="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Shape 61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613" name="Shape 61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lied Artificial Intelligence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7F429CA-C8A6-F850-C039-F94C446FFD0E}"/>
              </a:ext>
            </a:extLst>
          </p:cNvPr>
          <p:cNvSpPr/>
          <p:nvPr userDrawn="1"/>
        </p:nvSpPr>
        <p:spPr>
          <a:xfrm>
            <a:off x="0" y="0"/>
            <a:ext cx="24384000" cy="9061938"/>
          </a:xfrm>
          <a:prstGeom prst="rect">
            <a:avLst/>
          </a:prstGeom>
          <a:solidFill>
            <a:srgbClr val="E78D00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88A83D-C345-E0FD-7A4E-1717B953E7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"/>
            <a:ext cx="24383998" cy="13715999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DEA143B-0BE1-7E0A-73D5-0E4285D950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4461119"/>
            <a:ext cx="19594513" cy="6012917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BAF40C-0593-A5A6-C4B0-E6CE38F9D1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199" y="3300785"/>
            <a:ext cx="19604183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GRAVIDIENT. Unique Design Concept">
            <a:extLst>
              <a:ext uri="{FF2B5EF4-FFF2-40B4-BE49-F238E27FC236}">
                <a16:creationId xmlns:a16="http://schemas.microsoft.com/office/drawing/2014/main" id="{14F65F1F-5EB4-AAFE-8F1A-C229657193EB}"/>
              </a:ext>
            </a:extLst>
          </p:cNvPr>
          <p:cNvSpPr txBox="1"/>
          <p:nvPr userDrawn="1"/>
        </p:nvSpPr>
        <p:spPr>
          <a:xfrm>
            <a:off x="11978640" y="457200"/>
            <a:ext cx="11986260" cy="748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APPLIED ARTIFICIAL INTELLIGENCE</a:t>
            </a:r>
            <a:endParaRPr lang="en-US" sz="4200" b="1" i="0" spc="200" baseline="0" dirty="0">
              <a:solidFill>
                <a:schemeClr val="bg1"/>
              </a:solidFill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</p:spTree>
    <p:extLst>
      <p:ext uri="{BB962C8B-B14F-4D97-AF65-F5344CB8AC3E}">
        <p14:creationId xmlns:p14="http://schemas.microsoft.com/office/powerpoint/2010/main" val="1792766489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lied Artificial Intelligence B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01BB6AD-F774-5AE4-C692-CF9402EE42BD}"/>
              </a:ext>
            </a:extLst>
          </p:cNvPr>
          <p:cNvSpPr/>
          <p:nvPr userDrawn="1"/>
        </p:nvSpPr>
        <p:spPr>
          <a:xfrm>
            <a:off x="0" y="12957048"/>
            <a:ext cx="24384000" cy="449705"/>
          </a:xfrm>
          <a:prstGeom prst="rect">
            <a:avLst/>
          </a:prstGeom>
          <a:solidFill>
            <a:srgbClr val="E78D00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GRAVIDIENT. Unique Design Concept">
            <a:extLst>
              <a:ext uri="{FF2B5EF4-FFF2-40B4-BE49-F238E27FC236}">
                <a16:creationId xmlns:a16="http://schemas.microsoft.com/office/drawing/2014/main" id="{05082E6A-CEA3-F57C-296F-DB32C24FB3C5}"/>
              </a:ext>
            </a:extLst>
          </p:cNvPr>
          <p:cNvSpPr txBox="1"/>
          <p:nvPr userDrawn="1"/>
        </p:nvSpPr>
        <p:spPr>
          <a:xfrm>
            <a:off x="12832080" y="457200"/>
            <a:ext cx="11132820" cy="748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rgbClr val="E78D00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APPLIED ARTIFICIAL INTELLIGENCE</a:t>
            </a:r>
            <a:endParaRPr lang="en-US" sz="4200" b="1" i="0" spc="200" baseline="0" dirty="0">
              <a:solidFill>
                <a:srgbClr val="E78D00"/>
              </a:solidFill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C0D62C8-06E7-1F8F-F780-9E09F11FE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1815021"/>
            <a:ext cx="24383960" cy="1900977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DEA143B-0BE1-7E0A-73D5-0E4285D950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2479920"/>
            <a:ext cx="19594513" cy="1000442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BAF40C-0593-A5A6-C4B0-E6CE38F9D1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127502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37078162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ybersecurity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7F429CA-C8A6-F850-C039-F94C446FFD0E}"/>
              </a:ext>
            </a:extLst>
          </p:cNvPr>
          <p:cNvSpPr/>
          <p:nvPr userDrawn="1"/>
        </p:nvSpPr>
        <p:spPr>
          <a:xfrm>
            <a:off x="0" y="0"/>
            <a:ext cx="24384000" cy="9061938"/>
          </a:xfrm>
          <a:prstGeom prst="rect">
            <a:avLst/>
          </a:prstGeom>
          <a:solidFill>
            <a:srgbClr val="076C18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88A83D-C345-E0FD-7A4E-1717B953E7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"/>
            <a:ext cx="24383998" cy="13715999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DEA143B-0BE1-7E0A-73D5-0E4285D950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4461119"/>
            <a:ext cx="19594513" cy="6012917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BAF40C-0593-A5A6-C4B0-E6CE38F9D1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199" y="3300785"/>
            <a:ext cx="19604183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GRAVIDIENT. Unique Design Concept">
            <a:extLst>
              <a:ext uri="{FF2B5EF4-FFF2-40B4-BE49-F238E27FC236}">
                <a16:creationId xmlns:a16="http://schemas.microsoft.com/office/drawing/2014/main" id="{14F65F1F-5EB4-AAFE-8F1A-C229657193EB}"/>
              </a:ext>
            </a:extLst>
          </p:cNvPr>
          <p:cNvSpPr txBox="1"/>
          <p:nvPr userDrawn="1"/>
        </p:nvSpPr>
        <p:spPr>
          <a:xfrm>
            <a:off x="11978640" y="457200"/>
            <a:ext cx="11986260" cy="748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CYBERSECURITY</a:t>
            </a:r>
            <a:endParaRPr lang="en-US" sz="4200" b="1" i="0" spc="200" baseline="0" dirty="0">
              <a:solidFill>
                <a:schemeClr val="bg1"/>
              </a:solidFill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</p:spTree>
    <p:extLst>
      <p:ext uri="{BB962C8B-B14F-4D97-AF65-F5344CB8AC3E}">
        <p14:creationId xmlns:p14="http://schemas.microsoft.com/office/powerpoint/2010/main" val="2596407841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ybersecurity B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01BB6AD-F774-5AE4-C692-CF9402EE42BD}"/>
              </a:ext>
            </a:extLst>
          </p:cNvPr>
          <p:cNvSpPr/>
          <p:nvPr userDrawn="1"/>
        </p:nvSpPr>
        <p:spPr>
          <a:xfrm>
            <a:off x="0" y="12957048"/>
            <a:ext cx="24384000" cy="449705"/>
          </a:xfrm>
          <a:prstGeom prst="rect">
            <a:avLst/>
          </a:prstGeom>
          <a:solidFill>
            <a:srgbClr val="076C18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GRAVIDIENT. Unique Design Concept">
            <a:extLst>
              <a:ext uri="{FF2B5EF4-FFF2-40B4-BE49-F238E27FC236}">
                <a16:creationId xmlns:a16="http://schemas.microsoft.com/office/drawing/2014/main" id="{05082E6A-CEA3-F57C-296F-DB32C24FB3C5}"/>
              </a:ext>
            </a:extLst>
          </p:cNvPr>
          <p:cNvSpPr txBox="1"/>
          <p:nvPr userDrawn="1"/>
        </p:nvSpPr>
        <p:spPr>
          <a:xfrm>
            <a:off x="12832080" y="457200"/>
            <a:ext cx="11132820" cy="748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rgbClr val="076C18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CYBERSECURITY</a:t>
            </a:r>
            <a:endParaRPr lang="en-US" sz="4200" b="1" i="0" spc="200" baseline="0" dirty="0">
              <a:solidFill>
                <a:srgbClr val="076C18"/>
              </a:solidFill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C0D62C8-06E7-1F8F-F780-9E09F11FE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1815021"/>
            <a:ext cx="24383960" cy="1900977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DEA143B-0BE1-7E0A-73D5-0E4285D950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2479920"/>
            <a:ext cx="19594513" cy="1000442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BAF40C-0593-A5A6-C4B0-E6CE38F9D1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127502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71720517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Open &amp; New Topics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7F429CA-C8A6-F850-C039-F94C446FFD0E}"/>
              </a:ext>
            </a:extLst>
          </p:cNvPr>
          <p:cNvSpPr/>
          <p:nvPr userDrawn="1"/>
        </p:nvSpPr>
        <p:spPr>
          <a:xfrm>
            <a:off x="0" y="0"/>
            <a:ext cx="24384000" cy="9061938"/>
          </a:xfrm>
          <a:prstGeom prst="rect">
            <a:avLst/>
          </a:prstGeom>
          <a:solidFill>
            <a:srgbClr val="9E814A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88A83D-C345-E0FD-7A4E-1717B953E7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"/>
            <a:ext cx="24383998" cy="13715999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DEA143B-0BE1-7E0A-73D5-0E4285D950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4461119"/>
            <a:ext cx="19594513" cy="6012917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BAF40C-0593-A5A6-C4B0-E6CE38F9D1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199" y="3300785"/>
            <a:ext cx="19604183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GRAVIDIENT. Unique Design Concept">
            <a:extLst>
              <a:ext uri="{FF2B5EF4-FFF2-40B4-BE49-F238E27FC236}">
                <a16:creationId xmlns:a16="http://schemas.microsoft.com/office/drawing/2014/main" id="{14F65F1F-5EB4-AAFE-8F1A-C229657193EB}"/>
              </a:ext>
            </a:extLst>
          </p:cNvPr>
          <p:cNvSpPr txBox="1"/>
          <p:nvPr userDrawn="1"/>
        </p:nvSpPr>
        <p:spPr>
          <a:xfrm>
            <a:off x="17156178" y="457200"/>
            <a:ext cx="6808722" cy="748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OPEN SESSION</a:t>
            </a:r>
            <a:endParaRPr lang="en-US" sz="4200" b="1" i="0" spc="200" baseline="0" dirty="0">
              <a:solidFill>
                <a:schemeClr val="bg1"/>
              </a:solidFill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</p:spTree>
    <p:extLst>
      <p:ext uri="{BB962C8B-B14F-4D97-AF65-F5344CB8AC3E}">
        <p14:creationId xmlns:p14="http://schemas.microsoft.com/office/powerpoint/2010/main" val="2903473677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Open &amp; New Topics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01BB6AD-F774-5AE4-C692-CF9402EE42BD}"/>
              </a:ext>
            </a:extLst>
          </p:cNvPr>
          <p:cNvSpPr/>
          <p:nvPr userDrawn="1"/>
        </p:nvSpPr>
        <p:spPr>
          <a:xfrm>
            <a:off x="0" y="12957048"/>
            <a:ext cx="24384000" cy="449705"/>
          </a:xfrm>
          <a:prstGeom prst="rect">
            <a:avLst/>
          </a:prstGeom>
          <a:solidFill>
            <a:srgbClr val="9D814A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GRAVIDIENT. Unique Design Concept">
            <a:extLst>
              <a:ext uri="{FF2B5EF4-FFF2-40B4-BE49-F238E27FC236}">
                <a16:creationId xmlns:a16="http://schemas.microsoft.com/office/drawing/2014/main" id="{05082E6A-CEA3-F57C-296F-DB32C24FB3C5}"/>
              </a:ext>
            </a:extLst>
          </p:cNvPr>
          <p:cNvSpPr txBox="1"/>
          <p:nvPr userDrawn="1"/>
        </p:nvSpPr>
        <p:spPr>
          <a:xfrm>
            <a:off x="17156178" y="457200"/>
            <a:ext cx="6808722" cy="748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rgbClr val="9D814A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OPEN SESSION</a:t>
            </a:r>
            <a:endParaRPr lang="en-US" sz="4200" b="1" i="0" spc="200" baseline="0" dirty="0">
              <a:solidFill>
                <a:srgbClr val="9D814A"/>
              </a:solidFill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C0D62C8-06E7-1F8F-F780-9E09F11FE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" y="11815021"/>
            <a:ext cx="24383960" cy="1900977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DEA143B-0BE1-7E0A-73D5-0E4285D950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2479920"/>
            <a:ext cx="19594513" cy="1000442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BAF40C-0593-A5A6-C4B0-E6CE38F9D1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127502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51310234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pen &amp; New Topics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EA81EB9-8D0C-7827-F4FE-02B0A0F34797}"/>
              </a:ext>
            </a:extLst>
          </p:cNvPr>
          <p:cNvSpPr/>
          <p:nvPr userDrawn="1"/>
        </p:nvSpPr>
        <p:spPr>
          <a:xfrm>
            <a:off x="0" y="0"/>
            <a:ext cx="24384000" cy="9061938"/>
          </a:xfrm>
          <a:prstGeom prst="rect">
            <a:avLst/>
          </a:prstGeom>
          <a:solidFill>
            <a:srgbClr val="41B65D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3F9CAD-E4AA-339F-7640-E5703709212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"/>
            <a:ext cx="24383998" cy="13715999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DEA143B-0BE1-7E0A-73D5-0E4285D950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4461119"/>
            <a:ext cx="19594513" cy="6012917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BAF40C-0593-A5A6-C4B0-E6CE38F9D1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71530" y="3300785"/>
            <a:ext cx="19604183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GRAVIDIENT. Unique Design Concept">
            <a:extLst>
              <a:ext uri="{FF2B5EF4-FFF2-40B4-BE49-F238E27FC236}">
                <a16:creationId xmlns:a16="http://schemas.microsoft.com/office/drawing/2014/main" id="{571C7AA2-A7B9-AE44-6AD2-340E30CD70A7}"/>
              </a:ext>
            </a:extLst>
          </p:cNvPr>
          <p:cNvSpPr txBox="1"/>
          <p:nvPr userDrawn="1"/>
        </p:nvSpPr>
        <p:spPr>
          <a:xfrm>
            <a:off x="12299750" y="457200"/>
            <a:ext cx="11665150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MODELING, SIMULATION, </a:t>
            </a:r>
            <a:b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</a:br>
            <a: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PROTOTYPING &amp; VALIDATION </a:t>
            </a:r>
            <a:endParaRPr lang="en-US" sz="4200" b="1" i="0" spc="200" baseline="0" dirty="0">
              <a:solidFill>
                <a:schemeClr val="bg1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</p:spTree>
    <p:extLst>
      <p:ext uri="{BB962C8B-B14F-4D97-AF65-F5344CB8AC3E}">
        <p14:creationId xmlns:p14="http://schemas.microsoft.com/office/powerpoint/2010/main" val="1166029909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deling, Simulation, Prototyping, And Validation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01BB6AD-F774-5AE4-C692-CF9402EE42BD}"/>
              </a:ext>
            </a:extLst>
          </p:cNvPr>
          <p:cNvSpPr/>
          <p:nvPr userDrawn="1"/>
        </p:nvSpPr>
        <p:spPr>
          <a:xfrm>
            <a:off x="0" y="12954268"/>
            <a:ext cx="24384000" cy="449705"/>
          </a:xfrm>
          <a:prstGeom prst="rect">
            <a:avLst/>
          </a:prstGeom>
          <a:solidFill>
            <a:srgbClr val="40B55E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GRAVIDIENT. Unique Design Concept">
            <a:extLst>
              <a:ext uri="{FF2B5EF4-FFF2-40B4-BE49-F238E27FC236}">
                <a16:creationId xmlns:a16="http://schemas.microsoft.com/office/drawing/2014/main" id="{05082E6A-CEA3-F57C-296F-DB32C24FB3C5}"/>
              </a:ext>
            </a:extLst>
          </p:cNvPr>
          <p:cNvSpPr txBox="1"/>
          <p:nvPr userDrawn="1"/>
        </p:nvSpPr>
        <p:spPr>
          <a:xfrm>
            <a:off x="12299750" y="457200"/>
            <a:ext cx="11665150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rgbClr val="7CB57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MODELING, SIMULATION, </a:t>
            </a:r>
            <a:br>
              <a:rPr lang="en-US" sz="4200" b="1" i="0" spc="200" baseline="0" dirty="0">
                <a:solidFill>
                  <a:srgbClr val="7CB57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</a:br>
            <a:r>
              <a:rPr lang="en-US" sz="4200" b="1" i="0" spc="200" baseline="0" dirty="0">
                <a:solidFill>
                  <a:srgbClr val="7CB57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PROTOTYPING &amp; VALIDATION </a:t>
            </a:r>
            <a:endParaRPr lang="en-US" sz="4200" b="1" i="0" spc="200" baseline="0" dirty="0">
              <a:solidFill>
                <a:srgbClr val="7CB571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C0D62C8-06E7-1F8F-F780-9E09F11FE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" y="11815021"/>
            <a:ext cx="24383960" cy="1900977"/>
          </a:xfrm>
          <a:prstGeom prst="rect">
            <a:avLst/>
          </a:prstGeom>
        </p:spPr>
      </p:pic>
      <p:sp>
        <p:nvSpPr>
          <p:cNvPr id="4" name="Text Placeholder 19">
            <a:extLst>
              <a:ext uri="{FF2B5EF4-FFF2-40B4-BE49-F238E27FC236}">
                <a16:creationId xmlns:a16="http://schemas.microsoft.com/office/drawing/2014/main" id="{884056AB-A195-7B97-1DB7-0080C6207F6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2479920"/>
            <a:ext cx="19594513" cy="1000442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366353BA-685C-1764-7AB8-C5D1E3688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127502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59730112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orient="horz" pos="4320" userDrawn="1">
          <p15:clr>
            <a:srgbClr val="FBAE40"/>
          </p15:clr>
        </p15:guide>
        <p15:guide id="3" orient="horz" pos="4420" userDrawn="1">
          <p15:clr>
            <a:srgbClr val="FBAE40"/>
          </p15:clr>
        </p15:guide>
        <p15:guide id="4" pos="150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pen &amp; New Topics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AD8A540-3651-B19D-B70C-B8E07C6F6A46}"/>
              </a:ext>
            </a:extLst>
          </p:cNvPr>
          <p:cNvSpPr/>
          <p:nvPr userDrawn="1"/>
        </p:nvSpPr>
        <p:spPr>
          <a:xfrm>
            <a:off x="0" y="0"/>
            <a:ext cx="24384000" cy="9061938"/>
          </a:xfrm>
          <a:prstGeom prst="rect">
            <a:avLst/>
          </a:prstGeom>
          <a:solidFill>
            <a:srgbClr val="03BAFD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86D2EF-751A-09A1-9EB0-360C9DBE35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24383998" cy="13715999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DEA143B-0BE1-7E0A-73D5-0E4285D950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4461119"/>
            <a:ext cx="19594513" cy="6012917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BAF40C-0593-A5A6-C4B0-E6CE38F9D1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71530" y="3300785"/>
            <a:ext cx="19604183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GRAVIDIENT. Unique Design Concept">
            <a:extLst>
              <a:ext uri="{FF2B5EF4-FFF2-40B4-BE49-F238E27FC236}">
                <a16:creationId xmlns:a16="http://schemas.microsoft.com/office/drawing/2014/main" id="{A9821B38-A98C-AF60-9B04-D4DE5F3EFCC4}"/>
              </a:ext>
            </a:extLst>
          </p:cNvPr>
          <p:cNvSpPr txBox="1"/>
          <p:nvPr userDrawn="1"/>
        </p:nvSpPr>
        <p:spPr>
          <a:xfrm>
            <a:off x="15130873" y="457200"/>
            <a:ext cx="8834027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MODULAR OPEN </a:t>
            </a:r>
            <a:b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</a:br>
            <a: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SYSTEMS APPROACH</a:t>
            </a:r>
            <a:endParaRPr lang="en-US" sz="4200" b="1" i="0" spc="200" baseline="0" dirty="0">
              <a:solidFill>
                <a:schemeClr val="bg1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</p:spTree>
    <p:extLst>
      <p:ext uri="{BB962C8B-B14F-4D97-AF65-F5344CB8AC3E}">
        <p14:creationId xmlns:p14="http://schemas.microsoft.com/office/powerpoint/2010/main" val="3820007626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dular Open Systems Approach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01BB6AD-F774-5AE4-C692-CF9402EE42BD}"/>
              </a:ext>
            </a:extLst>
          </p:cNvPr>
          <p:cNvSpPr/>
          <p:nvPr userDrawn="1"/>
        </p:nvSpPr>
        <p:spPr>
          <a:xfrm>
            <a:off x="0" y="12957048"/>
            <a:ext cx="24384000" cy="449705"/>
          </a:xfrm>
          <a:prstGeom prst="rect">
            <a:avLst/>
          </a:prstGeom>
          <a:solidFill>
            <a:srgbClr val="05BAFD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GRAVIDIENT. Unique Design Concept">
            <a:extLst>
              <a:ext uri="{FF2B5EF4-FFF2-40B4-BE49-F238E27FC236}">
                <a16:creationId xmlns:a16="http://schemas.microsoft.com/office/drawing/2014/main" id="{05082E6A-CEA3-F57C-296F-DB32C24FB3C5}"/>
              </a:ext>
            </a:extLst>
          </p:cNvPr>
          <p:cNvSpPr txBox="1"/>
          <p:nvPr userDrawn="1"/>
        </p:nvSpPr>
        <p:spPr>
          <a:xfrm>
            <a:off x="15130873" y="457200"/>
            <a:ext cx="8834027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rgbClr val="05BAFD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MODULAR OPEN </a:t>
            </a:r>
            <a:br>
              <a:rPr lang="en-US" sz="4200" b="1" i="0" spc="200" baseline="0" dirty="0">
                <a:solidFill>
                  <a:srgbClr val="05BAFD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</a:br>
            <a:r>
              <a:rPr lang="en-US" sz="4200" b="1" i="0" spc="200" baseline="0" dirty="0">
                <a:solidFill>
                  <a:srgbClr val="05BAFD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SYSTEMS APPROACH</a:t>
            </a:r>
            <a:endParaRPr lang="en-US" sz="4200" b="1" i="0" spc="200" baseline="0" dirty="0">
              <a:solidFill>
                <a:srgbClr val="05BAFD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C0D62C8-06E7-1F8F-F780-9E09F11FE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" y="11815021"/>
            <a:ext cx="24383960" cy="1900977"/>
          </a:xfrm>
          <a:prstGeom prst="rect">
            <a:avLst/>
          </a:prstGeom>
        </p:spPr>
      </p:pic>
      <p:sp>
        <p:nvSpPr>
          <p:cNvPr id="5" name="Text Placeholder 19">
            <a:extLst>
              <a:ext uri="{FF2B5EF4-FFF2-40B4-BE49-F238E27FC236}">
                <a16:creationId xmlns:a16="http://schemas.microsoft.com/office/drawing/2014/main" id="{B6941ECB-4D66-10B0-861E-74C8F68BBE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2479920"/>
            <a:ext cx="19594513" cy="1000442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DECEB30D-B1FF-DDB3-AE95-8BC25EB262A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127502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41150734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Open &amp; New Topics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01E98E0-E381-1F5B-620B-ADDEC483FA9F}"/>
              </a:ext>
            </a:extLst>
          </p:cNvPr>
          <p:cNvSpPr/>
          <p:nvPr userDrawn="1"/>
        </p:nvSpPr>
        <p:spPr>
          <a:xfrm>
            <a:off x="0" y="0"/>
            <a:ext cx="24384000" cy="9061938"/>
          </a:xfrm>
          <a:prstGeom prst="rect">
            <a:avLst/>
          </a:prstGeom>
          <a:solidFill>
            <a:srgbClr val="AD2B2A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BAE1DA-4408-6C9D-D30A-03CC81863A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"/>
            <a:ext cx="24383998" cy="13715999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DEA143B-0BE1-7E0A-73D5-0E4285D950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4461119"/>
            <a:ext cx="19594513" cy="6012917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BAF40C-0593-A5A6-C4B0-E6CE38F9D1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199" y="3300785"/>
            <a:ext cx="19604183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GRAVIDIENT. Unique Design Concept">
            <a:extLst>
              <a:ext uri="{FF2B5EF4-FFF2-40B4-BE49-F238E27FC236}">
                <a16:creationId xmlns:a16="http://schemas.microsoft.com/office/drawing/2014/main" id="{5E4DE708-A109-0E54-DA3E-E1DFFE972D1A}"/>
              </a:ext>
            </a:extLst>
          </p:cNvPr>
          <p:cNvSpPr txBox="1"/>
          <p:nvPr userDrawn="1"/>
        </p:nvSpPr>
        <p:spPr>
          <a:xfrm>
            <a:off x="11260791" y="457200"/>
            <a:ext cx="12702643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DIGITAL ENGINEERING </a:t>
            </a:r>
            <a:b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</a:br>
            <a: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/ SYSTEMS ENGINEERING</a:t>
            </a:r>
            <a:endParaRPr lang="en-US" sz="4200" b="1" i="0" spc="200" baseline="0" dirty="0">
              <a:solidFill>
                <a:schemeClr val="bg1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</p:spTree>
    <p:extLst>
      <p:ext uri="{BB962C8B-B14F-4D97-AF65-F5344CB8AC3E}">
        <p14:creationId xmlns:p14="http://schemas.microsoft.com/office/powerpoint/2010/main" val="2925398143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gital Engineering / Systems Engineering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01BB6AD-F774-5AE4-C692-CF9402EE42BD}"/>
              </a:ext>
            </a:extLst>
          </p:cNvPr>
          <p:cNvSpPr/>
          <p:nvPr userDrawn="1"/>
        </p:nvSpPr>
        <p:spPr>
          <a:xfrm>
            <a:off x="0" y="12954268"/>
            <a:ext cx="24384000" cy="449705"/>
          </a:xfrm>
          <a:prstGeom prst="rect">
            <a:avLst/>
          </a:prstGeom>
          <a:solidFill>
            <a:srgbClr val="AD2B2B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GRAVIDIENT. Unique Design Concept">
            <a:extLst>
              <a:ext uri="{FF2B5EF4-FFF2-40B4-BE49-F238E27FC236}">
                <a16:creationId xmlns:a16="http://schemas.microsoft.com/office/drawing/2014/main" id="{05082E6A-CEA3-F57C-296F-DB32C24FB3C5}"/>
              </a:ext>
            </a:extLst>
          </p:cNvPr>
          <p:cNvSpPr txBox="1"/>
          <p:nvPr userDrawn="1"/>
        </p:nvSpPr>
        <p:spPr>
          <a:xfrm>
            <a:off x="11260791" y="457200"/>
            <a:ext cx="12702643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rgbClr val="AD2B2B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DIGITAL ENGINEERING </a:t>
            </a:r>
            <a:br>
              <a:rPr lang="en-US" sz="4200" b="1" i="0" spc="200" baseline="0" dirty="0">
                <a:solidFill>
                  <a:srgbClr val="AD2B2B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</a:br>
            <a:r>
              <a:rPr lang="en-US" sz="4200" b="1" i="0" spc="200" baseline="0" dirty="0">
                <a:solidFill>
                  <a:srgbClr val="AD2B2B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/ SYSTEMS ENGINEERING</a:t>
            </a:r>
            <a:endParaRPr lang="en-US" sz="4200" b="1" i="0" spc="200" baseline="0" dirty="0">
              <a:solidFill>
                <a:srgbClr val="AD2B2B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C0D62C8-06E7-1F8F-F780-9E09F11FE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" y="11815021"/>
            <a:ext cx="24383960" cy="1900977"/>
          </a:xfrm>
          <a:prstGeom prst="rect">
            <a:avLst/>
          </a:prstGeom>
        </p:spPr>
      </p:pic>
      <p:sp>
        <p:nvSpPr>
          <p:cNvPr id="6" name="Text Placeholder 19">
            <a:extLst>
              <a:ext uri="{FF2B5EF4-FFF2-40B4-BE49-F238E27FC236}">
                <a16:creationId xmlns:a16="http://schemas.microsoft.com/office/drawing/2014/main" id="{EC3CDF50-CCF9-37DA-D180-3CF46A90F9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2479920"/>
            <a:ext cx="19594513" cy="1000442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9DD6B23-DC1B-27B3-6A9F-65354F74BF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127502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1984601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Open &amp; New Topics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95AA7B-B024-45EB-7C52-4FA6B4EEF6E8}"/>
              </a:ext>
            </a:extLst>
          </p:cNvPr>
          <p:cNvSpPr/>
          <p:nvPr userDrawn="1"/>
        </p:nvSpPr>
        <p:spPr>
          <a:xfrm>
            <a:off x="0" y="0"/>
            <a:ext cx="24384000" cy="9061938"/>
          </a:xfrm>
          <a:prstGeom prst="rect">
            <a:avLst/>
          </a:prstGeom>
          <a:solidFill>
            <a:srgbClr val="703FA0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EF4AAB-0803-BC35-07F2-EBF42A9313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24383998" cy="13715999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DEA143B-0BE1-7E0A-73D5-0E4285D950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4461119"/>
            <a:ext cx="19594513" cy="6012917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BAF40C-0593-A5A6-C4B0-E6CE38F9D1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71530" y="3300785"/>
            <a:ext cx="19604183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GRAVIDIENT. Unique Design Concept">
            <a:extLst>
              <a:ext uri="{FF2B5EF4-FFF2-40B4-BE49-F238E27FC236}">
                <a16:creationId xmlns:a16="http://schemas.microsoft.com/office/drawing/2014/main" id="{429B97DB-C9DA-9168-2AF2-6713765492E7}"/>
              </a:ext>
            </a:extLst>
          </p:cNvPr>
          <p:cNvSpPr txBox="1"/>
          <p:nvPr userDrawn="1"/>
        </p:nvSpPr>
        <p:spPr>
          <a:xfrm>
            <a:off x="9946341" y="457200"/>
            <a:ext cx="14003904" cy="748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AUTONOMY &amp; ROBOTICS</a:t>
            </a:r>
            <a:endParaRPr lang="en-US" sz="4200" b="1" i="0" spc="200" baseline="0" dirty="0">
              <a:solidFill>
                <a:schemeClr val="bg1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</p:spTree>
    <p:extLst>
      <p:ext uri="{BB962C8B-B14F-4D97-AF65-F5344CB8AC3E}">
        <p14:creationId xmlns:p14="http://schemas.microsoft.com/office/powerpoint/2010/main" val="1373850691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AR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01BB6AD-F774-5AE4-C692-CF9402EE42BD}"/>
              </a:ext>
            </a:extLst>
          </p:cNvPr>
          <p:cNvSpPr/>
          <p:nvPr userDrawn="1"/>
        </p:nvSpPr>
        <p:spPr>
          <a:xfrm>
            <a:off x="0" y="12957048"/>
            <a:ext cx="24384000" cy="449705"/>
          </a:xfrm>
          <a:prstGeom prst="rect">
            <a:avLst/>
          </a:prstGeom>
          <a:solidFill>
            <a:srgbClr val="703F9F"/>
          </a:solidFill>
          <a:ln w="12700" cap="flat">
            <a:solidFill>
              <a:schemeClr val="accent1"/>
            </a:solidFill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GRAVIDIENT. Unique Design Concept">
            <a:extLst>
              <a:ext uri="{FF2B5EF4-FFF2-40B4-BE49-F238E27FC236}">
                <a16:creationId xmlns:a16="http://schemas.microsoft.com/office/drawing/2014/main" id="{05082E6A-CEA3-F57C-296F-DB32C24FB3C5}"/>
              </a:ext>
            </a:extLst>
          </p:cNvPr>
          <p:cNvSpPr txBox="1"/>
          <p:nvPr userDrawn="1"/>
        </p:nvSpPr>
        <p:spPr>
          <a:xfrm>
            <a:off x="9946341" y="457200"/>
            <a:ext cx="14003904" cy="748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rgbClr val="703F9F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AUTONOMY &amp; ROBOTICS</a:t>
            </a:r>
            <a:endParaRPr lang="en-US" sz="4200" b="1" i="0" spc="200" baseline="0" dirty="0">
              <a:solidFill>
                <a:srgbClr val="703F9F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C0D62C8-06E7-1F8F-F780-9E09F11FE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" y="11815021"/>
            <a:ext cx="24383960" cy="1900977"/>
          </a:xfrm>
          <a:prstGeom prst="rect">
            <a:avLst/>
          </a:prstGeom>
        </p:spPr>
      </p:pic>
      <p:sp>
        <p:nvSpPr>
          <p:cNvPr id="5" name="Text Placeholder 19">
            <a:extLst>
              <a:ext uri="{FF2B5EF4-FFF2-40B4-BE49-F238E27FC236}">
                <a16:creationId xmlns:a16="http://schemas.microsoft.com/office/drawing/2014/main" id="{39ACA48D-9B51-21B0-E698-48F935FE8A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2479920"/>
            <a:ext cx="19594513" cy="1000442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F00EA06A-4471-C4BF-5DA3-E893EBE887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127502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95347934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Open &amp; New Topics">
    <p:bg>
      <p:bgPr>
        <a:gradFill flip="none" rotWithShape="1">
          <a:gsLst>
            <a:gs pos="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54087BB-CC68-B2C6-F9AF-08EE38D35128}"/>
              </a:ext>
            </a:extLst>
          </p:cNvPr>
          <p:cNvSpPr/>
          <p:nvPr userDrawn="1"/>
        </p:nvSpPr>
        <p:spPr>
          <a:xfrm>
            <a:off x="0" y="0"/>
            <a:ext cx="24384000" cy="9061938"/>
          </a:xfrm>
          <a:prstGeom prst="rect">
            <a:avLst/>
          </a:prstGeom>
          <a:solidFill>
            <a:srgbClr val="4866B7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2F1750-13EC-9FC8-E678-87A1751EB3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"/>
            <a:ext cx="24383998" cy="13715999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DEA143B-0BE1-7E0A-73D5-0E4285D950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4461119"/>
            <a:ext cx="19594513" cy="6012917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bg1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BAF40C-0593-A5A6-C4B0-E6CE38F9D1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199" y="3300785"/>
            <a:ext cx="19604183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GRAVIDIENT. Unique Design Concept">
            <a:extLst>
              <a:ext uri="{FF2B5EF4-FFF2-40B4-BE49-F238E27FC236}">
                <a16:creationId xmlns:a16="http://schemas.microsoft.com/office/drawing/2014/main" id="{3CD876A4-65FA-8CA5-F196-CC2E1A32B1F7}"/>
              </a:ext>
            </a:extLst>
          </p:cNvPr>
          <p:cNvSpPr txBox="1"/>
          <p:nvPr userDrawn="1"/>
        </p:nvSpPr>
        <p:spPr>
          <a:xfrm>
            <a:off x="17147242" y="457200"/>
            <a:ext cx="6808722" cy="748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POWER &amp; MOBILITY</a:t>
            </a:r>
            <a:endParaRPr lang="en-US" sz="4200" b="1" i="0" spc="200" baseline="0" dirty="0">
              <a:solidFill>
                <a:schemeClr val="bg1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</p:spTree>
    <p:extLst>
      <p:ext uri="{BB962C8B-B14F-4D97-AF65-F5344CB8AC3E}">
        <p14:creationId xmlns:p14="http://schemas.microsoft.com/office/powerpoint/2010/main" val="103224017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  <p15:guide id="2" pos="1509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wer &amp; Mobility">
    <p:bg>
      <p:bgPr>
        <a:gradFill flip="none" rotWithShape="1">
          <a:gsLst>
            <a:gs pos="2000">
              <a:schemeClr val="bg1"/>
            </a:gs>
            <a:gs pos="4600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01BB6AD-F774-5AE4-C692-CF9402EE42BD}"/>
              </a:ext>
            </a:extLst>
          </p:cNvPr>
          <p:cNvSpPr/>
          <p:nvPr userDrawn="1"/>
        </p:nvSpPr>
        <p:spPr>
          <a:xfrm>
            <a:off x="0" y="12957048"/>
            <a:ext cx="24384000" cy="449705"/>
          </a:xfrm>
          <a:prstGeom prst="rect">
            <a:avLst/>
          </a:prstGeom>
          <a:solidFill>
            <a:srgbClr val="2D4682"/>
          </a:soli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GRAVIDIENT. Unique Design Concept">
            <a:extLst>
              <a:ext uri="{FF2B5EF4-FFF2-40B4-BE49-F238E27FC236}">
                <a16:creationId xmlns:a16="http://schemas.microsoft.com/office/drawing/2014/main" id="{05082E6A-CEA3-F57C-296F-DB32C24FB3C5}"/>
              </a:ext>
            </a:extLst>
          </p:cNvPr>
          <p:cNvSpPr txBox="1"/>
          <p:nvPr userDrawn="1"/>
        </p:nvSpPr>
        <p:spPr>
          <a:xfrm>
            <a:off x="17147242" y="457200"/>
            <a:ext cx="6808722" cy="748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t">
            <a:spAutoFit/>
          </a:bodyPr>
          <a:lstStyle/>
          <a:p>
            <a:pPr algn="r">
              <a:defRPr sz="2000">
                <a:solidFill>
                  <a:srgbClr val="DCDEE0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US" sz="4200" b="1" i="0" spc="200" baseline="0" dirty="0">
                <a:solidFill>
                  <a:srgbClr val="4867B7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POWER &amp; MOBILITY </a:t>
            </a:r>
            <a:endParaRPr lang="en-US" sz="4200" b="1" i="0" spc="200" baseline="0" dirty="0">
              <a:solidFill>
                <a:srgbClr val="4867B7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Inter Light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C0D62C8-06E7-1F8F-F780-9E09F11FE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" y="11815021"/>
            <a:ext cx="24383960" cy="1900977"/>
          </a:xfrm>
          <a:prstGeom prst="rect">
            <a:avLst/>
          </a:prstGeom>
        </p:spPr>
      </p:pic>
      <p:sp>
        <p:nvSpPr>
          <p:cNvPr id="5" name="Text Placeholder 19">
            <a:extLst>
              <a:ext uri="{FF2B5EF4-FFF2-40B4-BE49-F238E27FC236}">
                <a16:creationId xmlns:a16="http://schemas.microsoft.com/office/drawing/2014/main" id="{BEF8C8C5-048F-F599-DC11-22FC705AAA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2479920"/>
            <a:ext cx="19594513" cy="1000442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2pPr>
            <a:lvl3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3pPr>
            <a:lvl4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4pPr>
            <a:lvl5pPr algn="l">
              <a:defRPr sz="4800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1AA9B597-F2B4-4519-5FB1-A4342243F6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127502" cy="1857155"/>
          </a:xfrm>
          <a:prstGeom prst="rect">
            <a:avLst/>
          </a:prstGeom>
        </p:spPr>
        <p:txBody>
          <a:bodyPr lIns="0"/>
          <a:lstStyle>
            <a:lvl1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3pPr>
            <a:lvl4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4pPr>
            <a:lvl5pPr algn="l">
              <a:defRPr sz="7200" b="1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8816401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pos="1248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3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03" r:id="rId2"/>
    <p:sldLayoutId id="2147483717" r:id="rId3"/>
    <p:sldLayoutId id="2147483718" r:id="rId4"/>
    <p:sldLayoutId id="2147483715" r:id="rId5"/>
    <p:sldLayoutId id="2147483716" r:id="rId6"/>
    <p:sldLayoutId id="2147483710" r:id="rId7"/>
    <p:sldLayoutId id="2147483704" r:id="rId8"/>
    <p:sldLayoutId id="2147483711" r:id="rId9"/>
    <p:sldLayoutId id="2147483705" r:id="rId10"/>
    <p:sldLayoutId id="2147483712" r:id="rId11"/>
    <p:sldLayoutId id="2147483706" r:id="rId12"/>
    <p:sldLayoutId id="2147483713" r:id="rId13"/>
    <p:sldLayoutId id="2147483707" r:id="rId14"/>
    <p:sldLayoutId id="2147483714" r:id="rId15"/>
    <p:sldLayoutId id="2147483708" r:id="rId16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Inter Light"/>
        </a:defRPr>
      </a:lvl1pPr>
      <a:lvl2pPr marL="0" marR="0" indent="228600" algn="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Inter Light"/>
        </a:defRPr>
      </a:lvl2pPr>
      <a:lvl3pPr marL="0" marR="0" indent="457200" algn="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Inter Light"/>
        </a:defRPr>
      </a:lvl3pPr>
      <a:lvl4pPr marL="0" marR="0" indent="685800" algn="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Inter Light"/>
        </a:defRPr>
      </a:lvl4pPr>
      <a:lvl5pPr marL="0" marR="0" indent="914400" algn="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Inter Light"/>
        </a:defRPr>
      </a:lvl5pPr>
      <a:lvl6pPr marL="0" marR="0" indent="1143000" algn="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Inter Light"/>
        </a:defRPr>
      </a:lvl6pPr>
      <a:lvl7pPr marL="0" marR="0" indent="1371600" algn="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Inter Light"/>
        </a:defRPr>
      </a:lvl7pPr>
      <a:lvl8pPr marL="0" marR="0" indent="1600200" algn="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Inter Light"/>
        </a:defRPr>
      </a:lvl8pPr>
      <a:lvl9pPr marL="0" marR="0" indent="1828800" algn="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Inter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8F0FFEA3-F8C0-1379-AA27-3BB191EAAD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4461120"/>
            <a:ext cx="19594513" cy="2840226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Mark </a:t>
            </a:r>
            <a:r>
              <a:rPr lang="fr-FR" dirty="0"/>
              <a:t>Zachos, President, DG Technologies Inc.</a:t>
            </a:r>
          </a:p>
          <a:p>
            <a:r>
              <a:rPr lang="en-US" dirty="0"/>
              <a:t>Prakash Kulkarni, Ph.D., Director, DG Technologies Inc.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CE6CA3DE-FD41-8BDA-973E-0950CA5903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199" y="3300785"/>
            <a:ext cx="19604183" cy="1160335"/>
          </a:xfrm>
        </p:spPr>
        <p:txBody>
          <a:bodyPr/>
          <a:lstStyle/>
          <a:p>
            <a:r>
              <a:rPr lang="en-US" dirty="0"/>
              <a:t>GOLDEN TESTER FRAMEWORK FOR </a:t>
            </a:r>
          </a:p>
          <a:p>
            <a:r>
              <a:rPr lang="en-US" dirty="0"/>
              <a:t>J1939-91C CYBERSECURITY</a:t>
            </a:r>
          </a:p>
        </p:txBody>
      </p:sp>
    </p:spTree>
    <p:extLst>
      <p:ext uri="{BB962C8B-B14F-4D97-AF65-F5344CB8AC3E}">
        <p14:creationId xmlns:p14="http://schemas.microsoft.com/office/powerpoint/2010/main" val="365876031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791D45B-8FAB-DB21-1887-42F4484664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400" dirty="0"/>
              <a:t>Challenges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600" dirty="0"/>
              <a:t>100% Security is Not Possible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600" dirty="0"/>
              <a:t>We are protecting critical infrastructure</a:t>
            </a:r>
          </a:p>
          <a:p>
            <a:endParaRPr lang="en-US" sz="4400" dirty="0"/>
          </a:p>
          <a:p>
            <a:r>
              <a:rPr lang="en-US" sz="4400" dirty="0"/>
              <a:t>Goals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600" dirty="0"/>
              <a:t>Make it too expensive (time/money) to </a:t>
            </a:r>
            <a:br>
              <a:rPr lang="en-US" sz="3600" dirty="0"/>
            </a:br>
            <a:r>
              <a:rPr lang="en-US" sz="3600" dirty="0"/>
              <a:t>make attacks worthwhile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600" dirty="0"/>
              <a:t>Set a high bar</a:t>
            </a:r>
          </a:p>
          <a:p>
            <a:endParaRPr lang="en-US" sz="4400" dirty="0"/>
          </a:p>
          <a:p>
            <a:r>
              <a:rPr lang="en-US" sz="4400" dirty="0"/>
              <a:t>Key Concepts in J1939-91C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600" dirty="0"/>
              <a:t>Node Authentication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600" dirty="0"/>
              <a:t>Secure Key Generation, Rekeying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600" dirty="0"/>
              <a:t>Network Formation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600" dirty="0"/>
              <a:t>Data Integrity, Data Freshness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600" dirty="0"/>
              <a:t>Insecure, Authentic and Confidential </a:t>
            </a:r>
            <a:br>
              <a:rPr lang="en-US" sz="3600" dirty="0"/>
            </a:br>
            <a:r>
              <a:rPr lang="en-US" sz="3600" dirty="0"/>
              <a:t>messages</a:t>
            </a:r>
          </a:p>
          <a:p>
            <a:endParaRPr lang="en-US" sz="4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C7E19E-1634-F42F-F891-23F5F021B59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J1939-91C Approach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BB6C40-B2FC-4087-A128-87856C6AD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1622" y="2479920"/>
            <a:ext cx="11771403" cy="100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988816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08DA9AA-5A6F-F682-5403-39E5668BB1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400" dirty="0"/>
              <a:t>Operation Modes: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Vehicle network has one Network Leader NL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Certificate Authority CA (can be OEM) issues </a:t>
            </a:r>
            <a:br>
              <a:rPr lang="en-US" sz="3600" dirty="0"/>
            </a:br>
            <a:r>
              <a:rPr lang="en-US" sz="3600" dirty="0"/>
              <a:t>certificates to all modules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Network key SN is created at first Power ON (N) </a:t>
            </a:r>
          </a:p>
          <a:p>
            <a:endParaRPr lang="en-US" sz="4400" dirty="0"/>
          </a:p>
          <a:p>
            <a:r>
              <a:rPr lang="en-US" sz="4400" dirty="0"/>
              <a:t>Normal Operation sequence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Carryover network key, SN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At power on: </a:t>
            </a:r>
          </a:p>
          <a:p>
            <a:pPr lvl="4" indent="0"/>
            <a:r>
              <a:rPr lang="en-US" sz="3600" dirty="0"/>
              <a:t>	</a:t>
            </a:r>
            <a:r>
              <a:rPr lang="en-US" sz="3200" dirty="0"/>
              <a:t>-	address claim, then Rekey R to create Sv </a:t>
            </a:r>
          </a:p>
          <a:p>
            <a:pPr lvl="4" indent="0"/>
            <a:r>
              <a:rPr lang="en-US" sz="3200" dirty="0"/>
              <a:t>	-	Move to E to allow J1939 network messages </a:t>
            </a:r>
            <a:endParaRPr lang="en-US" sz="4400" dirty="0"/>
          </a:p>
          <a:p>
            <a:endParaRPr lang="en-US" sz="4400" dirty="0"/>
          </a:p>
          <a:p>
            <a:r>
              <a:rPr lang="en-US" sz="4400" dirty="0"/>
              <a:t>Edge cases can lead to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Repeat of Network Formation to create new SN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A module being dropped from network (in R)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Reverting back to ‘R’ from ‘E’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A time window with two valid session keys </a:t>
            </a:r>
          </a:p>
          <a:p>
            <a:endParaRPr lang="en-US" sz="4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389BD1-81BD-B05F-0A8E-3E1B13E6494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J1939-91C Protocol Overview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B21F5C-755C-BC02-4D5A-7531BBFC6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9413" y="3367332"/>
            <a:ext cx="10112105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82778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B7DFE-43AE-A290-EAEA-52B23450088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4356080" cy="1857155"/>
          </a:xfrm>
        </p:spPr>
        <p:txBody>
          <a:bodyPr/>
          <a:lstStyle/>
          <a:p>
            <a:r>
              <a:rPr lang="en-US" dirty="0"/>
              <a:t>J1939-91C Scope, State Machine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9BAA66-6AF2-2F03-4641-0C00484AA4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210" t="5186" b="2126"/>
          <a:stretch>
            <a:fillRect/>
          </a:stretch>
        </p:blipFill>
        <p:spPr>
          <a:xfrm>
            <a:off x="858334" y="2834363"/>
            <a:ext cx="11333666" cy="93229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7BA5C0-BEFF-847E-8D30-8A18D23A3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68996" y="2452932"/>
            <a:ext cx="10656670" cy="100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21143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473A63-5D02-FADB-AC9B-4212A54F9A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624560" cy="1857155"/>
          </a:xfrm>
        </p:spPr>
        <p:txBody>
          <a:bodyPr/>
          <a:lstStyle/>
          <a:p>
            <a:r>
              <a:rPr lang="en-US" dirty="0"/>
              <a:t>J1939-91C Network Formation, Rekeying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F190DD-337E-DC8E-F6F8-DF1F3FBDDC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58039" y="2452932"/>
            <a:ext cx="5756694" cy="10058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78807A-FB28-42DF-3F24-09B1461ADD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787" y="2479920"/>
            <a:ext cx="7617039" cy="100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268811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171B18-C4DE-3228-0DBE-C2C7A73C00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Rekeying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DEC5FCA-D0CF-8A32-9242-3AC2A4B8F1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8253" y="2452932"/>
            <a:ext cx="5756694" cy="100584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3E894A5-6A04-6694-CDEF-BA2BF0657A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0" y="2452932"/>
            <a:ext cx="8507479" cy="100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850099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EF4B9-AAE0-C7DB-3730-7705207A73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J1939-91C Message Types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9354C7-0D9B-E17B-2838-1E9A9A0BB0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4738932"/>
            <a:ext cx="9506139" cy="5486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06631A-33BE-B105-D752-03CA2B777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31713" y="2479920"/>
            <a:ext cx="9144000" cy="40994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0FFFB58-57A3-FE99-1DAB-A1270AC7F5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31713" y="7286043"/>
            <a:ext cx="9144000" cy="5198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727509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A1EFF0-471D-DA2E-F56C-AE1636EE2F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4904720" cy="1857155"/>
          </a:xfrm>
        </p:spPr>
        <p:txBody>
          <a:bodyPr/>
          <a:lstStyle/>
          <a:p>
            <a:r>
              <a:rPr lang="en-US" dirty="0"/>
              <a:t>SAE J1939-91C Protocol Lifecycle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D73553-DAB5-57D4-8482-A92ADF5053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6176" y="3367332"/>
            <a:ext cx="15011648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685385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B54E6D-970D-1606-B705-CA459B52DB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SAE J1939-91C Protocol Validation Artifact Mapping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448421-89DF-8A17-6A4E-D2282FDE39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7312" y="4281732"/>
            <a:ext cx="12249375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079753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80A3AE0-D00F-75D0-8CC2-8E32CF8EDD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numCol="2"/>
          <a:lstStyle/>
          <a:p>
            <a:r>
              <a:rPr lang="en-US" sz="5400" dirty="0"/>
              <a:t>Network Formation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Announce Leader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Join Request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Certificate + VIN validation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X25519 → Session Key</a:t>
            </a:r>
          </a:p>
          <a:p>
            <a:endParaRPr lang="en-US" sz="5400" dirty="0"/>
          </a:p>
          <a:p>
            <a:r>
              <a:rPr lang="en-US" sz="5400" dirty="0"/>
              <a:t>Rekeying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Trigger conditions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Timing constraints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Forward security concept</a:t>
            </a:r>
          </a:p>
          <a:p>
            <a:endParaRPr lang="en-US" sz="5400" dirty="0"/>
          </a:p>
          <a:p>
            <a:endParaRPr lang="en-US" sz="5400" dirty="0"/>
          </a:p>
          <a:p>
            <a:r>
              <a:rPr lang="en-US" sz="5400" dirty="0"/>
              <a:t>Secure Message Exchange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CMAC input structure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FV usage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Tag truncation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Acceptance/rejection</a:t>
            </a:r>
          </a:p>
          <a:p>
            <a:endParaRPr lang="en-US" sz="5400" dirty="0"/>
          </a:p>
          <a:p>
            <a:r>
              <a:rPr lang="en-US" sz="5400" dirty="0"/>
              <a:t>Certificate/VIN Tampering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VIN mismatch behavior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Session termination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/>
              <a:t>Return to Network Formation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D9DEFC-35A2-CABA-C5F6-7ABC7AA04A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Test Coverage</a:t>
            </a:r>
          </a:p>
        </p:txBody>
      </p:sp>
    </p:spTree>
    <p:extLst>
      <p:ext uri="{BB962C8B-B14F-4D97-AF65-F5344CB8AC3E}">
        <p14:creationId xmlns:p14="http://schemas.microsoft.com/office/powerpoint/2010/main" val="1368409920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42E77-BFFF-F4FB-28D0-D485F014CA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Example Test Vectors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3B6D4E-48BD-D4C5-9C1E-2B00B9431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2057" y="3367332"/>
            <a:ext cx="17839885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84493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4D4B74-653F-B5FE-DFF2-C1615162D3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r-FR" dirty="0"/>
              <a:t>SAE J1939-91C Protocol Simulation </a:t>
            </a:r>
            <a:r>
              <a:rPr lang="en-US" noProof="0" dirty="0"/>
              <a:t>Environment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751BAF-B6BE-6FDB-DB5F-B3A3B95E7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9985" y="2452932"/>
            <a:ext cx="15484029" cy="100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51617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B2B662-50C9-E38D-28D7-C6D56F0A9D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r-FR" dirty="0"/>
              <a:t>SAE J1939-91C Protocol Simulation </a:t>
            </a:r>
            <a:r>
              <a:rPr lang="en-US" noProof="0" dirty="0"/>
              <a:t>Environment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F6EC8A-CA34-89FF-61EB-0EE3C8CCAE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8065" y="2452932"/>
            <a:ext cx="14347870" cy="100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119572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4F590CE-0CEF-4E86-E9D2-DCF09219E8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81200" y="2479920"/>
            <a:ext cx="20574000" cy="10004425"/>
          </a:xfrm>
        </p:spPr>
        <p:txBody>
          <a:bodyPr numCol="2"/>
          <a:lstStyle/>
          <a:p>
            <a:r>
              <a:rPr lang="en-US" sz="3200" b="1" dirty="0"/>
              <a:t>Tester Objectives</a:t>
            </a:r>
          </a:p>
          <a:p>
            <a:r>
              <a:rPr lang="en-US" sz="3200" dirty="0"/>
              <a:t>•	Test fidelity of customer’s 91C implementation</a:t>
            </a:r>
          </a:p>
          <a:p>
            <a:r>
              <a:rPr lang="en-US" sz="3200" dirty="0"/>
              <a:t>•	Suitable for both Leader and Followers</a:t>
            </a:r>
          </a:p>
          <a:p>
            <a:r>
              <a:rPr lang="en-US" sz="3200" dirty="0"/>
              <a:t>•	Provide simulation environment to test</a:t>
            </a:r>
          </a:p>
          <a:p>
            <a:r>
              <a:rPr lang="en-US" sz="3200" dirty="0"/>
              <a:t>	–	fidelity of protocol implementation</a:t>
            </a:r>
          </a:p>
          <a:p>
            <a:r>
              <a:rPr lang="en-US" sz="3200" dirty="0"/>
              <a:t>	–	Cyber-resiliency</a:t>
            </a:r>
          </a:p>
          <a:p>
            <a:endParaRPr lang="en-US" sz="3200" dirty="0"/>
          </a:p>
          <a:p>
            <a:r>
              <a:rPr lang="en-US" sz="3200" b="1" dirty="0"/>
              <a:t>Test framework enables</a:t>
            </a:r>
          </a:p>
          <a:p>
            <a:r>
              <a:rPr lang="en-US" sz="3200" dirty="0"/>
              <a:t>•	Black Box Testing – external attack vectors</a:t>
            </a:r>
          </a:p>
          <a:p>
            <a:r>
              <a:rPr lang="en-US" sz="3200" dirty="0"/>
              <a:t>•	White box testing – with customer</a:t>
            </a:r>
          </a:p>
          <a:p>
            <a:r>
              <a:rPr lang="en-US" sz="3200" dirty="0"/>
              <a:t>Collaboration</a:t>
            </a:r>
          </a:p>
          <a:p>
            <a:endParaRPr lang="en-US" sz="3200" dirty="0"/>
          </a:p>
          <a:p>
            <a:r>
              <a:rPr lang="en-US" sz="3200" b="1" dirty="0"/>
              <a:t>Suite of test applications for</a:t>
            </a:r>
          </a:p>
          <a:p>
            <a:r>
              <a:rPr lang="en-US" sz="3200" dirty="0"/>
              <a:t>•	Unit Testing</a:t>
            </a:r>
          </a:p>
          <a:p>
            <a:r>
              <a:rPr lang="pt-BR" sz="3200" dirty="0"/>
              <a:t>	•	All protocol modes - O, R, E, N</a:t>
            </a:r>
          </a:p>
          <a:p>
            <a:r>
              <a:rPr lang="en-US" sz="3200" dirty="0"/>
              <a:t>	•	Transitions between modes</a:t>
            </a:r>
          </a:p>
          <a:p>
            <a:r>
              <a:rPr lang="en-US" sz="3200" dirty="0"/>
              <a:t>•	Cyber-resiliency testing</a:t>
            </a:r>
          </a:p>
          <a:p>
            <a:r>
              <a:rPr lang="en-US" sz="3200" dirty="0"/>
              <a:t>•	Man-in-the-Middle</a:t>
            </a:r>
          </a:p>
          <a:p>
            <a:r>
              <a:rPr lang="en-US" sz="3200" dirty="0"/>
              <a:t>	•	Spoofing attacks</a:t>
            </a:r>
          </a:p>
          <a:p>
            <a:endParaRPr lang="en-US" sz="3200" dirty="0"/>
          </a:p>
          <a:p>
            <a:endParaRPr lang="en-US" sz="3200" dirty="0"/>
          </a:p>
          <a:p>
            <a:pPr algn="ctr"/>
            <a:r>
              <a:rPr lang="en-US" sz="3200" dirty="0"/>
              <a:t>TEST MATRIX</a:t>
            </a:r>
          </a:p>
          <a:p>
            <a:r>
              <a:rPr lang="en-US" sz="3200" dirty="0"/>
              <a:t>Authentic Messages</a:t>
            </a:r>
          </a:p>
          <a:p>
            <a:r>
              <a:rPr lang="en-US" sz="3200" dirty="0"/>
              <a:t>		Nominal Operation</a:t>
            </a:r>
          </a:p>
          <a:p>
            <a:r>
              <a:rPr lang="en-US" sz="3200" dirty="0"/>
              <a:t>		Edge Cases</a:t>
            </a:r>
          </a:p>
          <a:p>
            <a:r>
              <a:rPr lang="en-US" sz="3200" dirty="0"/>
              <a:t>		Intruder (External Attacks)</a:t>
            </a:r>
          </a:p>
          <a:p>
            <a:r>
              <a:rPr lang="en-US" sz="3200" dirty="0"/>
              <a:t>Rekey</a:t>
            </a:r>
          </a:p>
          <a:p>
            <a:r>
              <a:rPr lang="en-US" sz="3200" dirty="0"/>
              <a:t>		Nominal Operation</a:t>
            </a:r>
          </a:p>
          <a:p>
            <a:r>
              <a:rPr lang="en-US" sz="3200" dirty="0"/>
              <a:t>		Edge Cases</a:t>
            </a:r>
          </a:p>
          <a:p>
            <a:r>
              <a:rPr lang="en-US" sz="3200" dirty="0"/>
              <a:t>		Intruder (External Attacks)</a:t>
            </a:r>
          </a:p>
          <a:p>
            <a:r>
              <a:rPr lang="en-US" sz="3200" dirty="0"/>
              <a:t>Rekey-Exchange Messages Transitions</a:t>
            </a:r>
          </a:p>
          <a:p>
            <a:r>
              <a:rPr lang="en-US" sz="3200" dirty="0"/>
              <a:t>		Nominal Operation</a:t>
            </a:r>
          </a:p>
          <a:p>
            <a:r>
              <a:rPr lang="en-US" sz="3200" dirty="0"/>
              <a:t>		Intruder (External Attacks)</a:t>
            </a:r>
          </a:p>
          <a:p>
            <a:r>
              <a:rPr lang="en-US" sz="3200" dirty="0"/>
              <a:t>Network Formation</a:t>
            </a:r>
          </a:p>
          <a:p>
            <a:r>
              <a:rPr lang="en-US" sz="3200" dirty="0"/>
              <a:t>		Nominal Operation</a:t>
            </a:r>
          </a:p>
          <a:p>
            <a:r>
              <a:rPr lang="en-US" sz="3200" dirty="0"/>
              <a:t>		Edge Cases</a:t>
            </a:r>
          </a:p>
          <a:p>
            <a:r>
              <a:rPr lang="en-US" sz="3200" dirty="0"/>
              <a:t>		Intruder (External Attacks)</a:t>
            </a:r>
          </a:p>
          <a:p>
            <a:r>
              <a:rPr lang="en-US" sz="3200" dirty="0"/>
              <a:t>Network Formation - Rekey Interactions</a:t>
            </a:r>
          </a:p>
          <a:p>
            <a:r>
              <a:rPr lang="en-US" sz="3200" dirty="0"/>
              <a:t>		Nominal Operation</a:t>
            </a:r>
          </a:p>
          <a:p>
            <a:r>
              <a:rPr lang="en-US" sz="3200" dirty="0"/>
              <a:t>		Edge Cases</a:t>
            </a:r>
          </a:p>
          <a:p>
            <a:r>
              <a:rPr lang="en-US" sz="3200" dirty="0"/>
              <a:t>		Intruder (External Attacks)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D1343-DFE1-97E5-14F1-7DDB3B11FF6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533120" cy="1857155"/>
          </a:xfrm>
        </p:spPr>
        <p:txBody>
          <a:bodyPr/>
          <a:lstStyle/>
          <a:p>
            <a:r>
              <a:rPr lang="en-US" dirty="0"/>
              <a:t>J1939-91C – DG Golden Tester</a:t>
            </a:r>
          </a:p>
        </p:txBody>
      </p:sp>
    </p:spTree>
    <p:extLst>
      <p:ext uri="{BB962C8B-B14F-4D97-AF65-F5344CB8AC3E}">
        <p14:creationId xmlns:p14="http://schemas.microsoft.com/office/powerpoint/2010/main" val="2363442952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BC6FD2D-D5BE-BB81-44A1-B83A86D3F9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785450" y="2479920"/>
            <a:ext cx="9617349" cy="10004425"/>
          </a:xfrm>
        </p:spPr>
        <p:txBody>
          <a:bodyPr/>
          <a:lstStyle/>
          <a:p>
            <a:r>
              <a:rPr lang="en-US" sz="3600" dirty="0"/>
              <a:t>⮚  Jointly define test parameters</a:t>
            </a:r>
          </a:p>
          <a:p>
            <a:r>
              <a:rPr lang="en-US" sz="3600" dirty="0"/>
              <a:t>	</a:t>
            </a:r>
            <a:r>
              <a:rPr lang="en-US" sz="3200" dirty="0"/>
              <a:t>♦  Module role: Leader/Follower</a:t>
            </a:r>
          </a:p>
          <a:p>
            <a:r>
              <a:rPr lang="en-US" sz="3200" dirty="0"/>
              <a:t>	♦  Certificate, Keys, Module J1939 SA</a:t>
            </a:r>
          </a:p>
          <a:p>
            <a:r>
              <a:rPr lang="en-US" sz="3200" dirty="0"/>
              <a:t>	♦  Test bench</a:t>
            </a:r>
          </a:p>
          <a:p>
            <a:r>
              <a:rPr lang="en-US" sz="3600" dirty="0"/>
              <a:t>⮚  Customer provides</a:t>
            </a:r>
          </a:p>
          <a:p>
            <a:r>
              <a:rPr lang="en-US" sz="3600" dirty="0"/>
              <a:t>	</a:t>
            </a:r>
            <a:r>
              <a:rPr lang="en-US" sz="3200" dirty="0"/>
              <a:t>♦  Physical module</a:t>
            </a:r>
          </a:p>
          <a:p>
            <a:r>
              <a:rPr lang="en-US" sz="3200" dirty="0"/>
              <a:t>	♦  Module-specific J1939 messages for testing</a:t>
            </a:r>
          </a:p>
          <a:p>
            <a:r>
              <a:rPr lang="en-US" sz="3600" dirty="0"/>
              <a:t>⮚  DG</a:t>
            </a:r>
          </a:p>
          <a:p>
            <a:r>
              <a:rPr lang="en-US" sz="3600" dirty="0"/>
              <a:t>	</a:t>
            </a:r>
            <a:r>
              <a:rPr lang="en-US" sz="3200" dirty="0"/>
              <a:t>♦  Integrate module on test bench</a:t>
            </a:r>
          </a:p>
          <a:p>
            <a:r>
              <a:rPr lang="en-US" sz="3200" dirty="0"/>
              <a:t>	♦  Set up simulation parameters</a:t>
            </a:r>
          </a:p>
          <a:p>
            <a:r>
              <a:rPr lang="en-US" sz="3200" dirty="0"/>
              <a:t>	♦  Conduct testing</a:t>
            </a:r>
          </a:p>
          <a:p>
            <a:r>
              <a:rPr lang="en-US" sz="3200" dirty="0"/>
              <a:t>		</a:t>
            </a:r>
            <a:r>
              <a:rPr lang="en-US" sz="2800" dirty="0"/>
              <a:t>•  Unit tests for nominal, edge cases</a:t>
            </a:r>
          </a:p>
          <a:p>
            <a:r>
              <a:rPr lang="en-US" sz="2800" dirty="0"/>
              <a:t>		•  Cyber-attacks: MITM, Spoofing</a:t>
            </a:r>
          </a:p>
          <a:p>
            <a:r>
              <a:rPr lang="en-US" sz="3200" dirty="0"/>
              <a:t>	♦  Provide test report</a:t>
            </a:r>
          </a:p>
          <a:p>
            <a:r>
              <a:rPr lang="en-US" sz="3200" dirty="0"/>
              <a:t>		</a:t>
            </a:r>
            <a:r>
              <a:rPr lang="en-US" sz="2800" dirty="0"/>
              <a:t>•  Pass/Fail for all tests</a:t>
            </a:r>
          </a:p>
          <a:p>
            <a:r>
              <a:rPr lang="en-US" sz="2800" dirty="0"/>
              <a:t>		•  Cyber-resiliency score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48764B-1BC5-5A41-88B8-3FBFBE9B1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441680" cy="1857155"/>
          </a:xfrm>
        </p:spPr>
        <p:txBody>
          <a:bodyPr/>
          <a:lstStyle/>
          <a:p>
            <a:r>
              <a:rPr lang="en-US" dirty="0"/>
              <a:t>J1939-91C – DG Golden Tester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C10861-070E-9D50-2F13-C2A8FB0EC0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2479920"/>
            <a:ext cx="9617351" cy="100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300922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70046B-DE27-6370-34EB-026E1A3477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81200" y="238931"/>
            <a:ext cx="13533120" cy="1857155"/>
          </a:xfrm>
        </p:spPr>
        <p:txBody>
          <a:bodyPr/>
          <a:lstStyle/>
          <a:p>
            <a:r>
              <a:rPr lang="en-US" dirty="0"/>
              <a:t>J1939-91C – DG Developments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474B35-2571-47E0-0F4D-53EBD96264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740" y="2425945"/>
            <a:ext cx="21618520" cy="100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3963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272014945E2F4E960BF05DD749B66F" ma:contentTypeVersion="19" ma:contentTypeDescription="Create a new document." ma:contentTypeScope="" ma:versionID="91be604b67444109a95fce060a533f69">
  <xsd:schema xmlns:xsd="http://www.w3.org/2001/XMLSchema" xmlns:xs="http://www.w3.org/2001/XMLSchema" xmlns:p="http://schemas.microsoft.com/office/2006/metadata/properties" xmlns:ns2="cf3f0ef5-2479-4ce3-aebd-14e73f089b38" xmlns:ns3="070a278e-d81f-4ef3-bcea-a30133f54d78" targetNamespace="http://schemas.microsoft.com/office/2006/metadata/properties" ma:root="true" ma:fieldsID="a8e40f8e740418178a6e98693b97d98a" ns2:_="" ns3:_="">
    <xsd:import namespace="cf3f0ef5-2479-4ce3-aebd-14e73f089b38"/>
    <xsd:import namespace="070a278e-d81f-4ef3-bcea-a30133f54d7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3f0ef5-2479-4ce3-aebd-14e73f089b3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f36fc2c-96ee-49c0-9128-6cb07bb090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0a278e-d81f-4ef3-bcea-a30133f54d7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f4cfff4-153a-4836-ab96-1f62aeebdbc9}" ma:internalName="TaxCatchAll" ma:showField="CatchAllData" ma:web="070a278e-d81f-4ef3-bcea-a30133f54d7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70a278e-d81f-4ef3-bcea-a30133f54d78" xsi:nil="true"/>
    <lcf76f155ced4ddcb4097134ff3c332f xmlns="cf3f0ef5-2479-4ce3-aebd-14e73f089b3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158EF04-B8C3-4B3C-8B96-0ED62DB723BE}"/>
</file>

<file path=customXml/itemProps2.xml><?xml version="1.0" encoding="utf-8"?>
<ds:datastoreItem xmlns:ds="http://schemas.openxmlformats.org/officeDocument/2006/customXml" ds:itemID="{D0BB16AD-A02C-4E18-AA1D-023E4EA670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8479A1-AAED-427E-89B8-DD65EBD19E4A}">
  <ds:schemaRefs>
    <ds:schemaRef ds:uri="http://schemas.microsoft.com/office/2006/metadata/properties"/>
    <ds:schemaRef ds:uri="http://schemas.microsoft.com/office/infopath/2007/PartnerControls"/>
  </ds:schemaRefs>
</ds:datastoreItem>
</file>

<file path=docMetadata/LabelInfo.xml><?xml version="1.0" encoding="utf-8"?>
<clbl:labelList xmlns:clbl="http://schemas.microsoft.com/office/2020/mipLabelMetadata">
  <clbl:label id="{554eecc5-e26c-4620-b240-5a8bb326c33d}" enabled="1" method="Privileged" siteId="{fae6d70f-954b-4811-92b6-0530d6f84c43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1588</TotalTime>
  <Words>582</Words>
  <Application>Microsoft Office PowerPoint</Application>
  <PresentationFormat>Custom</PresentationFormat>
  <Paragraphs>130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Helvetica Light</vt:lpstr>
      <vt:lpstr>Helvetica Neue</vt:lpstr>
      <vt:lpstr>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Schmitt, Jacqueline Rose (Jacquie) CTR USARMY DEVCOM GVSC (USA)</dc:creator>
  <cp:lastModifiedBy>Leslie Smith</cp:lastModifiedBy>
  <cp:revision>332</cp:revision>
  <dcterms:modified xsi:type="dcterms:W3CDTF">2026-08-08T00:01:08Z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0x01010070272014945E2F4E960BF05DD749B66F</vt:lpwstr>
  </property>
</Properties>
</file>